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9"/>
  </p:notesMasterIdLst>
  <p:sldIdLst>
    <p:sldId id="260" r:id="rId2"/>
    <p:sldId id="282" r:id="rId3"/>
    <p:sldId id="268" r:id="rId4"/>
    <p:sldId id="275" r:id="rId5"/>
    <p:sldId id="279" r:id="rId6"/>
    <p:sldId id="277" r:id="rId7"/>
    <p:sldId id="287" r:id="rId8"/>
    <p:sldId id="284" r:id="rId9"/>
    <p:sldId id="270" r:id="rId10"/>
    <p:sldId id="296" r:id="rId11"/>
    <p:sldId id="297" r:id="rId12"/>
    <p:sldId id="289" r:id="rId13"/>
    <p:sldId id="290" r:id="rId14"/>
    <p:sldId id="288" r:id="rId15"/>
    <p:sldId id="298" r:id="rId16"/>
    <p:sldId id="273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64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38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How Often They Eat Out In</a:t>
            </a:r>
          </a:p>
        </c:rich>
      </c:tx>
      <c:layout>
        <c:manualLayout>
          <c:xMode val="edge"/>
          <c:yMode val="edge"/>
          <c:x val="0.11270767624635156"/>
          <c:y val="0.11728395061728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Sheet4!$A$1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Sheet4!$B$1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75-3941-BC1D-89385DD7366F}"/>
            </c:ext>
          </c:extLst>
        </c:ser>
        <c:ser>
          <c:idx val="1"/>
          <c:order val="1"/>
          <c:tx>
            <c:strRef>
              <c:f>Sheet4!$A$2</c:f>
              <c:strCache>
                <c:ptCount val="1"/>
                <c:pt idx="0">
                  <c:v>UK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75-3941-BC1D-89385DD7366F}"/>
            </c:ext>
          </c:extLst>
        </c:ser>
        <c:ser>
          <c:idx val="2"/>
          <c:order val="2"/>
          <c:tx>
            <c:strRef>
              <c:f>Sheet4!$A$3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Sheet4!$B$3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75-3941-BC1D-89385DD7366F}"/>
            </c:ext>
          </c:extLst>
        </c:ser>
        <c:ser>
          <c:idx val="3"/>
          <c:order val="3"/>
          <c:tx>
            <c:strRef>
              <c:f>Sheet4!$A$4</c:f>
              <c:strCache>
                <c:ptCount val="1"/>
                <c:pt idx="0">
                  <c:v>Singapore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Sheet4!$B$4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975-3941-BC1D-89385DD7366F}"/>
            </c:ext>
          </c:extLst>
        </c:ser>
        <c:ser>
          <c:idx val="4"/>
          <c:order val="4"/>
          <c:tx>
            <c:strRef>
              <c:f>Sheet4!$A$5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Sheet4!$B$5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75-3941-BC1D-89385DD7366F}"/>
            </c:ext>
          </c:extLst>
        </c:ser>
        <c:ser>
          <c:idx val="5"/>
          <c:order val="5"/>
          <c:tx>
            <c:strRef>
              <c:f>Sheet4!$A$6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Sheet4!$B$6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75-3941-BC1D-89385DD7366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63714896"/>
        <c:axId val="1363725776"/>
      </c:barChart>
      <c:catAx>
        <c:axId val="13637148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5776"/>
        <c:crosses val="autoZero"/>
        <c:auto val="1"/>
        <c:lblAlgn val="ctr"/>
        <c:lblOffset val="100"/>
        <c:noMultiLvlLbl val="0"/>
      </c:catAx>
      <c:valAx>
        <c:axId val="13637257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14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Disposable Income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rgbClr val="7030A0"/>
            </a:solidFill>
            <a:ln>
              <a:solidFill>
                <a:srgbClr val="0070C0"/>
              </a:solidFill>
            </a:ln>
            <a:effectLst/>
            <a:sp3d>
              <a:contourClr>
                <a:srgbClr val="0070C0"/>
              </a:contourClr>
            </a:sp3d>
          </c:spPr>
          <c:invertIfNegative val="0"/>
          <c:cat>
            <c:strRef>
              <c:f>Sheet5!$A$1:$A$3</c:f>
              <c:strCache>
                <c:ptCount val="3"/>
                <c:pt idx="0">
                  <c:v>2011-12</c:v>
                </c:pt>
                <c:pt idx="1">
                  <c:v>2016-17</c:v>
                </c:pt>
                <c:pt idx="2">
                  <c:v>2021-22</c:v>
                </c:pt>
              </c:strCache>
            </c:strRef>
          </c:cat>
          <c:val>
            <c:numRef>
              <c:f>Sheet5!$B$1:$B$3</c:f>
              <c:numCache>
                <c:formatCode>General</c:formatCode>
                <c:ptCount val="3"/>
                <c:pt idx="0">
                  <c:v>77000</c:v>
                </c:pt>
                <c:pt idx="1">
                  <c:v>100900</c:v>
                </c:pt>
                <c:pt idx="2">
                  <c:v>132850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B-D642-8A19-55C4CA69E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63721424"/>
        <c:axId val="1363723056"/>
        <c:axId val="0"/>
      </c:bar3DChart>
      <c:catAx>
        <c:axId val="136372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3056"/>
        <c:crosses val="autoZero"/>
        <c:auto val="1"/>
        <c:lblAlgn val="ctr"/>
        <c:lblOffset val="100"/>
        <c:noMultiLvlLbl val="0"/>
      </c:catAx>
      <c:valAx>
        <c:axId val="1363723056"/>
        <c:scaling>
          <c:orientation val="minMax"/>
        </c:scaling>
        <c:delete val="0"/>
        <c:axPos val="l"/>
        <c:majorGridlines>
          <c:spPr>
            <a:ln w="28575" cap="flat" cmpd="sng" algn="ctr">
              <a:solidFill>
                <a:srgbClr val="0070C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721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5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India</a:t>
            </a:r>
            <a:r>
              <a:rPr lang="en-US" baseline="0"/>
              <a:t> - Age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337-1A4E-9D43-124095C60EC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337-1A4E-9D43-124095C60EC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337-1A4E-9D43-124095C60EC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accent1"/>
                </a:solidFill>
              </a:ln>
              <a:effectLst/>
              <a:sp3d>
                <a:contourClr>
                  <a:schemeClr val="accen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337-1A4E-9D43-124095C60EC9}"/>
              </c:ext>
            </c:extLst>
          </c:dPt>
          <c:cat>
            <c:strRef>
              <c:f>Sheet3!$A$1:$A$4</c:f>
              <c:strCache>
                <c:ptCount val="4"/>
                <c:pt idx="0">
                  <c:v>0-21 Years</c:v>
                </c:pt>
                <c:pt idx="1">
                  <c:v>21-50 Years</c:v>
                </c:pt>
                <c:pt idx="2">
                  <c:v>50-60 Years</c:v>
                </c:pt>
                <c:pt idx="3">
                  <c:v>60+ Years</c:v>
                </c:pt>
              </c:strCache>
            </c:strRef>
          </c:cat>
          <c:val>
            <c:numRef>
              <c:f>Sheet3!$B$1:$B$4</c:f>
              <c:numCache>
                <c:formatCode>General</c:formatCode>
                <c:ptCount val="4"/>
                <c:pt idx="0">
                  <c:v>41.2</c:v>
                </c:pt>
                <c:pt idx="1">
                  <c:v>44.7</c:v>
                </c:pt>
                <c:pt idx="2">
                  <c:v>8.6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337-1A4E-9D43-124095C60E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8/14/21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7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1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08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8/14/21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3.png"/><Relationship Id="rId5" Type="http://schemas.openxmlformats.org/officeDocument/2006/relationships/image" Target="../media/image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5" Type="http://schemas.openxmlformats.org/officeDocument/2006/relationships/chart" Target="../charts/chart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WA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Ū–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A Celebration Of Sharing Happiness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Revenue Model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265637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1454" y="1107890"/>
            <a:ext cx="10372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5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536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Capital Investment &amp; Operational Expenditure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26892" y="6337077"/>
            <a:ext cx="10523654" cy="365125"/>
          </a:xfrm>
        </p:spPr>
        <p:txBody>
          <a:bodyPr/>
          <a:lstStyle/>
          <a:p>
            <a:pPr algn="l"/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Footer Placeholder 1"/>
          <p:cNvSpPr txBox="1">
            <a:spLocks/>
          </p:cNvSpPr>
          <p:nvPr/>
        </p:nvSpPr>
        <p:spPr>
          <a:xfrm>
            <a:off x="1255039" y="6068685"/>
            <a:ext cx="10523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7030A0"/>
                </a:solidFill>
              </a:rPr>
              <a:t>** Considering pan-India growth opportunities, this model is feasible to sustain for 7-10 years, along with further innovations &amp; industry evolutions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0940" y="1279520"/>
            <a:ext cx="9372600" cy="4838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1195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51497" y="6359215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sp>
        <p:nvSpPr>
          <p:cNvPr id="23" name="Footer Placeholder 1"/>
          <p:cNvSpPr txBox="1">
            <a:spLocks/>
          </p:cNvSpPr>
          <p:nvPr/>
        </p:nvSpPr>
        <p:spPr>
          <a:xfrm>
            <a:off x="7057480" y="634537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5150" y="1068546"/>
            <a:ext cx="8477250" cy="45009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961480" y="502137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Pricing diversification, Integration with parallel trending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C00000"/>
                </a:solidFill>
              </a:rPr>
              <a:t>WAIŪ Hangout &amp; personalized theme based offers &amp; events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85467" y="3936976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rgbClr val="0D4753"/>
                </a:solidFill>
              </a:rPr>
              <a:t>Data science &amp; analytics, Supply-chain services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21613" y="2810235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160366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Phased Evolution Plan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– Option 2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127" y="1061401"/>
            <a:ext cx="10660617" cy="5514975"/>
          </a:xfrm>
          <a:prstGeom prst="rect">
            <a:avLst/>
          </a:prstGeom>
        </p:spPr>
      </p:pic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648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4" name="Rectangle 3"/>
          <p:cNvSpPr/>
          <p:nvPr/>
        </p:nvSpPr>
        <p:spPr>
          <a:xfrm>
            <a:off x="5956149" y="4715995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Hospitality governance &amp; administration solution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Sponsored Event Services, Corporate Tie-Ups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Pricing diversification, External app integration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WAIŪ Hangout &amp; personalized offers &amp; events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166116" y="3698130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Horizontal expansion of broadcasting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Multi-tier membership with range of features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Data science &amp; analytics, Supply-chain services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00054" y="2616260"/>
            <a:ext cx="483523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Overseas launch, Integration with other apps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Restaurant appraisal &amp; consumer rating</a:t>
            </a:r>
          </a:p>
          <a:p>
            <a:pPr marL="788988" lvl="4" indent="-285750" algn="just" defTabSz="969963" eaLnBrk="0" hangingPunct="0">
              <a:spcBef>
                <a:spcPts val="600"/>
              </a:spcBef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400" dirty="0">
                <a:solidFill>
                  <a:schemeClr val="bg1"/>
                </a:solidFill>
              </a:rPr>
              <a:t>SOP standardization &amp; master training</a:t>
            </a:r>
          </a:p>
        </p:txBody>
      </p:sp>
    </p:spTree>
    <p:extLst>
      <p:ext uri="{BB962C8B-B14F-4D97-AF65-F5344CB8AC3E}">
        <p14:creationId xmlns:p14="http://schemas.microsoft.com/office/powerpoint/2010/main" val="413245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 – </a:t>
            </a:r>
            <a:r>
              <a:rPr lang="en-US" sz="2700" b="1" dirty="0">
                <a:solidFill>
                  <a:srgbClr val="7030A0"/>
                </a:solidFill>
                <a:latin typeface="Arial Black" panose="020B0A04020102020204" pitchFamily="34" charset="0"/>
              </a:rPr>
              <a:t>In-Progress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Rounded Rectangle 21"/>
          <p:cNvSpPr/>
          <p:nvPr/>
        </p:nvSpPr>
        <p:spPr>
          <a:xfrm>
            <a:off x="1409023" y="1175505"/>
            <a:ext cx="10420119" cy="51817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Rajesh </a:t>
            </a:r>
            <a:r>
              <a:rPr lang="en-US" sz="1200" dirty="0" err="1">
                <a:solidFill>
                  <a:srgbClr val="002060"/>
                </a:solidFill>
              </a:rPr>
              <a:t>Karandikar</a:t>
            </a:r>
            <a:r>
              <a:rPr lang="en-US" sz="1200" dirty="0">
                <a:solidFill>
                  <a:srgbClr val="002060"/>
                </a:solidFill>
              </a:rPr>
              <a:t> – Owner, 24k Restaurant Network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Alok Sambuddha – Director, American Express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Chetan </a:t>
            </a:r>
            <a:r>
              <a:rPr lang="en-US" sz="1200" dirty="0" err="1">
                <a:solidFill>
                  <a:srgbClr val="002060"/>
                </a:solidFill>
              </a:rPr>
              <a:t>Oswal</a:t>
            </a:r>
            <a:r>
              <a:rPr lang="en-US" sz="1200" dirty="0">
                <a:solidFill>
                  <a:srgbClr val="002060"/>
                </a:solidFill>
              </a:rPr>
              <a:t> – Legal counsel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Sanjay </a:t>
            </a:r>
            <a:r>
              <a:rPr lang="en-US" sz="1200" dirty="0" err="1">
                <a:solidFill>
                  <a:srgbClr val="002060"/>
                </a:solidFill>
              </a:rPr>
              <a:t>Kelapure</a:t>
            </a:r>
            <a:r>
              <a:rPr lang="en-US" sz="1200" dirty="0">
                <a:solidFill>
                  <a:srgbClr val="002060"/>
                </a:solidFill>
              </a:rPr>
              <a:t> – Hospitality Network Management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Chatur</a:t>
            </a:r>
            <a:r>
              <a:rPr lang="en-US" sz="1200" dirty="0">
                <a:solidFill>
                  <a:srgbClr val="002060"/>
                </a:solidFill>
              </a:rPr>
              <a:t> – Governance Consultant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Shrikant </a:t>
            </a:r>
            <a:r>
              <a:rPr lang="en-US" sz="1200" dirty="0" err="1">
                <a:solidFill>
                  <a:srgbClr val="002060"/>
                </a:solidFill>
              </a:rPr>
              <a:t>Chepe</a:t>
            </a:r>
            <a:r>
              <a:rPr lang="en-US" sz="1200" dirty="0">
                <a:solidFill>
                  <a:srgbClr val="002060"/>
                </a:solidFill>
              </a:rPr>
              <a:t> – Technical Architect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Raju </a:t>
            </a:r>
            <a:r>
              <a:rPr lang="en-US" sz="1200" dirty="0" err="1">
                <a:solidFill>
                  <a:srgbClr val="002060"/>
                </a:solidFill>
              </a:rPr>
              <a:t>patil</a:t>
            </a:r>
            <a:r>
              <a:rPr lang="en-US" sz="1200" dirty="0">
                <a:solidFill>
                  <a:srgbClr val="002060"/>
                </a:solidFill>
              </a:rPr>
              <a:t> – Gaming Integration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Rahul Patil – Security Specialist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600" dirty="0">
                <a:solidFill>
                  <a:srgbClr val="002060"/>
                </a:solidFill>
              </a:rPr>
              <a:t>Partners: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IRSRD – Development, Governance, Technical Consultant, HR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>
                <a:solidFill>
                  <a:srgbClr val="002060"/>
                </a:solidFill>
              </a:rPr>
              <a:t>KPMG – IPA, RBI, PM</a:t>
            </a:r>
          </a:p>
          <a:p>
            <a:pPr marL="331788" lvl="3" indent="-285750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1200" dirty="0" err="1">
                <a:solidFill>
                  <a:srgbClr val="002060"/>
                </a:solidFill>
              </a:rPr>
              <a:t>Sazinga</a:t>
            </a:r>
            <a:r>
              <a:rPr lang="en-US" sz="1200" dirty="0">
                <a:solidFill>
                  <a:srgbClr val="002060"/>
                </a:solidFill>
              </a:rPr>
              <a:t> – Development Partner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7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1334798" y="1213188"/>
            <a:ext cx="10490018" cy="18239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22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228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Organization Structure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lide Number Placeholder 2"/>
          <p:cNvSpPr txBox="1">
            <a:spLocks/>
          </p:cNvSpPr>
          <p:nvPr/>
        </p:nvSpPr>
        <p:spPr>
          <a:xfrm>
            <a:off x="9110644" y="632477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960F7B-5716-4810-A91D-46252C2EC1F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4" name="Footer Placeholder 1"/>
          <p:cNvSpPr txBox="1">
            <a:spLocks/>
          </p:cNvSpPr>
          <p:nvPr/>
        </p:nvSpPr>
        <p:spPr>
          <a:xfrm>
            <a:off x="4489938" y="631110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30915" y="1317383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Rajesh Karandikar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430915" y="1561489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6896164" y="1306854"/>
            <a:ext cx="1937756" cy="4628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Alok Sambuddha</a:t>
            </a:r>
          </a:p>
          <a:p>
            <a:pPr algn="ctr"/>
            <a:r>
              <a:rPr lang="en-US" sz="1600" dirty="0"/>
              <a:t>Founder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896164" y="1555331"/>
            <a:ext cx="193775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629324" y="199895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4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629324" y="2258973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5756028" y="2001870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5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756028" y="226947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7802398" y="1989988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6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802398" y="2250009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9845560" y="1978712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7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845560" y="2233618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1549517" y="2003435"/>
            <a:ext cx="1827976" cy="4946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Board Member 3</a:t>
            </a:r>
          </a:p>
          <a:p>
            <a:pPr algn="ctr"/>
            <a:r>
              <a:rPr lang="en-US" sz="1600" dirty="0"/>
              <a:t>TBD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549517" y="2263456"/>
            <a:ext cx="182797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463505" y="2831809"/>
            <a:ext cx="8296043" cy="61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2"/>
          </p:cNvCxnSpPr>
          <p:nvPr/>
        </p:nvCxnSpPr>
        <p:spPr>
          <a:xfrm>
            <a:off x="2463505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1" idx="2"/>
          </p:cNvCxnSpPr>
          <p:nvPr/>
        </p:nvCxnSpPr>
        <p:spPr>
          <a:xfrm>
            <a:off x="10759548" y="2473353"/>
            <a:ext cx="0" cy="371765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336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658859" y="24980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711905" y="2485376"/>
            <a:ext cx="0" cy="33434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13638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Account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7354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HR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4140200" y="3556185"/>
            <a:ext cx="1751037" cy="45801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Legal/Compliance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101903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Admin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8780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Support</a:t>
            </a:r>
          </a:p>
          <a:p>
            <a:pPr algn="ctr"/>
            <a:r>
              <a:rPr lang="en-US" sz="1600" b="1" dirty="0"/>
              <a:t>Dept. Head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7383626" y="3556862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IT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6059486" y="3557590"/>
            <a:ext cx="1239674" cy="470034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Sales</a:t>
            </a:r>
          </a:p>
          <a:p>
            <a:pPr algn="ctr"/>
            <a:r>
              <a:rPr lang="en-US" sz="1600" dirty="0"/>
              <a:t>Dept. Head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5963" y="5220329"/>
            <a:ext cx="1104586" cy="86028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8263" y="5211202"/>
            <a:ext cx="1230931" cy="84559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91923" y="5205501"/>
            <a:ext cx="1165177" cy="8808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9159" y="5287855"/>
            <a:ext cx="1135907" cy="83535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6552" y="5228533"/>
            <a:ext cx="1189037" cy="89467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63790" y="5202850"/>
            <a:ext cx="1012958" cy="102745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154151" y="4857450"/>
            <a:ext cx="9086806" cy="211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9095" y="4857450"/>
            <a:ext cx="5232" cy="3454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702050" y="4857450"/>
            <a:ext cx="1501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5167226" y="4857450"/>
            <a:ext cx="1674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154151" y="4857450"/>
            <a:ext cx="0" cy="33946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8122444" y="4857450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1240957" y="4857448"/>
            <a:ext cx="0" cy="57184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17198" y="5214406"/>
            <a:ext cx="1351732" cy="908799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3994448" y="429817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3238" lvl="4" algn="just" defTabSz="969963" eaLnBrk="0" hangingPunct="0">
              <a:spcBef>
                <a:spcPts val="600"/>
              </a:spcBef>
              <a:buSzPct val="125000"/>
              <a:defRPr/>
            </a:pPr>
            <a:r>
              <a:rPr lang="en-US" sz="2800" dirty="0"/>
              <a:t>REGIONAL SALES OFFICES</a:t>
            </a: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982606" y="3371637"/>
            <a:ext cx="8827557" cy="165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endCxn id="85" idx="0"/>
          </p:cNvCxnSpPr>
          <p:nvPr/>
        </p:nvCxnSpPr>
        <p:spPr>
          <a:xfrm>
            <a:off x="10810163" y="33703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371880" y="3375063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7985993" y="3375055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662227" y="3379810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4947488" y="3379802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52047" y="3384564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985205" y="3379791"/>
            <a:ext cx="0" cy="18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663622" y="2819718"/>
            <a:ext cx="0" cy="56007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9625030" y="4857448"/>
            <a:ext cx="707" cy="3494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7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73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Appendix 1: Indicative Process Flow – Purchase</a:t>
            </a:r>
          </a:p>
          <a:p>
            <a:endParaRPr lang="en-US" sz="27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6584" y="1060514"/>
            <a:ext cx="10704159" cy="54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WA</a:t>
            </a:r>
            <a:r>
              <a:rPr lang="en-US" sz="2700" b="1" dirty="0">
                <a:solidFill>
                  <a:srgbClr val="FF0000"/>
                </a:solidFill>
                <a:latin typeface="Arial Black" panose="020B0A04020102020204" pitchFamily="34" charset="0"/>
              </a:rPr>
              <a:t>I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Ū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entrepreneur of hospitality industry, realizing pioneering advancements in established services, to accomplish mutual growth of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WA</a:t>
            </a:r>
            <a:r>
              <a:rPr lang="en-US" sz="1900" dirty="0">
                <a:solidFill>
                  <a:srgbClr val="FF0000"/>
                </a:solidFill>
              </a:rPr>
              <a:t>I</a:t>
            </a:r>
            <a:r>
              <a:rPr lang="en-US" sz="1900" dirty="0">
                <a:solidFill>
                  <a:srgbClr val="002060"/>
                </a:solidFill>
              </a:rPr>
              <a:t>Ū is dedicated to provide modern &amp; innovative solutions to our hospitality partners, via introduction of technology evolution in their offerings and opening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spearhead hospitality experience enrichment, Consistently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 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896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Industry Challenges &amp; Solutions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41530" y="1014084"/>
            <a:ext cx="10690653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234" y="1071676"/>
            <a:ext cx="10391775" cy="546282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220686" y="237308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Lack of options to share or gift a drink to friends or family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227946" y="3033490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socializing platforms in restaurant premises 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0692" y="3708405"/>
            <a:ext cx="349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Low margins of operation when utilizing traditional delivery models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35206" y="43952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avenues for cost effective event arrangement or broadcast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35206" y="5072749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Obligation of menu costing without future benefits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35206" y="578394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 tangible advantages of higher spend &amp; lockdown sensitivities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62689" y="2365835"/>
            <a:ext cx="3609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Unique &amp; unmatched opportunity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share/offer drink to anyone, anywhere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082294" y="3010416"/>
            <a:ext cx="345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Innovative technology driven platform for B2C &amp; C2C interaction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106238" y="3701151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Higher benefits &amp; financial control with reduced expenses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06238" y="4368802"/>
            <a:ext cx="330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Impactful means of event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organization &amp; rapid marketing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07246" y="5072749"/>
            <a:ext cx="359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Use based costing, with exciting offers &amp; guaranteed cashback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106238" y="5776688"/>
            <a:ext cx="3566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value for money &amp; standardization of health &amp; wellness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1245368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 drink of choice to your beloved ones e.g. Corporates, Family &amp; Friends &amp; colleagues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2406" y="2560384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New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Point Wallet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40178" y="2556610"/>
            <a:ext cx="2946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Eat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Service for the our bank partner’s privileged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live shows &amp; virtually share special moments with the dear ones &amp; staff training demonstrations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07712" y="3858283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Purchase For Self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80754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Food Delivery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Break the dependency of service aggregators, with reduced expenses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1279092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2647987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506" y="26861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199" y="3980420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5240632"/>
            <a:ext cx="714729" cy="70182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10932" y="1183879"/>
            <a:ext cx="2063556" cy="50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1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6135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Market Research Convergence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919886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042" y="1080293"/>
            <a:ext cx="3372599" cy="1943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29555" y="1080293"/>
            <a:ext cx="3198141" cy="194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099665"/>
              </p:ext>
            </p:extLst>
          </p:nvPr>
        </p:nvGraphicFramePr>
        <p:xfrm>
          <a:off x="1253216" y="3024961"/>
          <a:ext cx="3400425" cy="18434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6" name="Rectangle 25"/>
          <p:cNvSpPr/>
          <p:nvPr/>
        </p:nvSpPr>
        <p:spPr>
          <a:xfrm>
            <a:off x="1268759" y="4973402"/>
            <a:ext cx="10608804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Trend #1: Ethnic cuisine will increasingly be present in organized and hygienic set-ups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#2: Food tech will continue to ‘organize’, driving increased focus on consumers, innovation &amp; efficiency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#3: Restaurants will increasingly focus on consumer engagement using technology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#4: Health and wellness will continue to ride high on consumer preferences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#5: Traditional packaging will make way for innovative food packaging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Trend #6: FMCG &amp; entertainment industries will be major beneficiaries of rising disposable income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668512" y="462011"/>
            <a:ext cx="3248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Source: NRAI &amp; FICCI / PwC, World Bank</a:t>
            </a:r>
            <a:endParaRPr lang="en-US" dirty="0">
              <a:solidFill>
                <a:srgbClr val="002060"/>
              </a:solidFill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2244912"/>
              </p:ext>
            </p:extLst>
          </p:nvPr>
        </p:nvGraphicFramePr>
        <p:xfrm>
          <a:off x="4937862" y="3023661"/>
          <a:ext cx="3270895" cy="1844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34455"/>
              </p:ext>
            </p:extLst>
          </p:nvPr>
        </p:nvGraphicFramePr>
        <p:xfrm>
          <a:off x="4937862" y="1058229"/>
          <a:ext cx="3270895" cy="1965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11266" y="3023661"/>
            <a:ext cx="3234718" cy="18447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SWOT Appraisal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448" y="1056610"/>
            <a:ext cx="10706782" cy="54636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94934" y="2181026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Unique service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appeal e.g. Banking, M&amp;E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Digital marketing enabler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Added value of money for customers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7368" y="2495356"/>
            <a:ext cx="3714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Brand Establishment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partnerships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Absence of support from Venture Capital or Institutional Investors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0915" y="3954650"/>
            <a:ext cx="397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Expansion of existing service aggregators into hospitality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Competition from global players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If we wont do it, someone else will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06849" y="3831719"/>
            <a:ext cx="4622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First mover’s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disposable income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Technology innovation &amp; influence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Unorganized sector standardization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urbanization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International tie-ups</a:t>
            </a:r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3732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Value</a:t>
            </a:r>
            <a:r>
              <a:rPr lang="en-US" sz="2700" b="1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Proposition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63253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317" y="1129980"/>
            <a:ext cx="745099" cy="769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6627" y="1066643"/>
            <a:ext cx="1076325" cy="98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4399" y="2008634"/>
            <a:ext cx="4434264" cy="430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5512" y="3319462"/>
            <a:ext cx="180975" cy="219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7078" y="2043415"/>
            <a:ext cx="3001429" cy="438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24556" y="2047718"/>
            <a:ext cx="2921936" cy="427052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3918" y="22187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New &amp; relevant consumer base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433918" y="2940908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Bonus Media &amp; Entertainment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33918" y="3647152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Higher Customer Retention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18865" y="433712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Cost Effective Marketing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33918" y="5071601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Indirect Revenue Source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433918" y="5794703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Economical Delivery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22305" y="217842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Gift / Offer a Friend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012480" y="2865665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Interactive Games &amp; Entertainment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008857" y="3558423"/>
            <a:ext cx="17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Enhanced Restaurant Search &amp; Selection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076093" y="4237734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Socializing Channel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076093" y="4958850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Standard Multi City Platform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076093" y="5671667"/>
            <a:ext cx="1532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Event Registration &amp; Livestreaming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12435" y="2463854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Digital Reach Through Acceptance &amp; Branding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348533" y="4013957"/>
            <a:ext cx="1532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Reduced Operating Costs </a:t>
            </a:r>
          </a:p>
          <a:p>
            <a:r>
              <a:rPr lang="en-US" sz="1400" dirty="0"/>
              <a:t>&amp; Cross-Industry Marketing Network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999849" y="4860343"/>
            <a:ext cx="1532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Corporate Events &amp; Flexible Packaging for Social Occasions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4338" y="1102736"/>
            <a:ext cx="6352615" cy="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9938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Minimum Viable Product  – </a:t>
            </a:r>
            <a:r>
              <a:rPr lang="en-US" sz="2700" b="1" dirty="0">
                <a:solidFill>
                  <a:srgbClr val="0070C0"/>
                </a:solidFill>
                <a:latin typeface="Arial Black" panose="020B0A04020102020204" pitchFamily="34" charset="0"/>
              </a:rPr>
              <a:t>Q3 2021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15114" y="6336551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5133" y="1835877"/>
            <a:ext cx="7496175" cy="38766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91182" y="1142733"/>
            <a:ext cx="665292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Payments Gateway &amp; Wallet</a:t>
            </a:r>
          </a:p>
          <a:p>
            <a:pPr algn="ctr"/>
            <a:r>
              <a:rPr lang="en-US" sz="1400" dirty="0"/>
              <a:t>Express true feeling of sharing &amp; gifting with points instead of money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2542324" y="2669871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Gift points to your family &amp; friends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28036" y="2254271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Point Based Servicing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66132" y="557977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Offer points to a new acquaintance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551844" y="5235615"/>
            <a:ext cx="2177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Offer Points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566132" y="4108158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Gift points to your family &amp; friends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51844" y="3735422"/>
            <a:ext cx="1529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Gift A Friend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781084" y="2665103"/>
            <a:ext cx="21725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Socializing platform for restaurant guests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766796" y="2249503"/>
            <a:ext cx="25725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Interactive Games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04894" y="4146244"/>
            <a:ext cx="24120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Entertaining event streaming to partner restaurants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790606" y="3730644"/>
            <a:ext cx="2910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Broadcast &amp; Livestream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804895" y="5589295"/>
            <a:ext cx="21630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Announcements &amp; customer care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790607" y="5245135"/>
            <a:ext cx="29107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Chat &amp;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0392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Waves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October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3000 FL3 &amp; 3 Lacs FL4 Customers in Each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April 2024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2400 FL3 &amp; 2.4 Lacs FL4 Customers in Each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October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1800 FL3 &amp; 1.8 Lacs FL4 Customers in Each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April 2023</a:t>
            </a: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1200 FL3 &amp; 1.2 L acs FL4 Customers in Each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October 2022</a:t>
            </a:r>
          </a:p>
          <a:p>
            <a:pPr algn="just"/>
            <a:r>
              <a:rPr lang="en-US" sz="1200" noProof="1"/>
              <a:t>Launch in 10 Cities</a:t>
            </a:r>
          </a:p>
          <a:p>
            <a:pPr algn="just"/>
            <a:r>
              <a:rPr lang="en-US" sz="1200" noProof="1"/>
              <a:t>Target 600 FL3 &amp; 60 thousand FL4 Customers in Each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Wave 06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April 2025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10 Cities &amp; explore additional scope</a:t>
            </a:r>
          </a:p>
          <a:p>
            <a:pPr algn="just"/>
            <a:r>
              <a:rPr lang="en-US" sz="1200" noProof="1"/>
              <a:t>Target 3600 FL3 &amp; 3.6 Lacs FL4 Customers in Each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</a:t>
            </a:r>
            <a:r>
              <a:rPr lang="en-US" sz="1600" dirty="0" err="1"/>
              <a:t>PoC</a:t>
            </a:r>
            <a:r>
              <a:rPr lang="en-US" sz="1600" dirty="0"/>
              <a:t>	         	          : Oct 2021</a:t>
            </a:r>
          </a:p>
          <a:p>
            <a:r>
              <a:rPr lang="en-US" sz="1600" dirty="0"/>
              <a:t>Foundation Period 	          : Oct-21 to April-22</a:t>
            </a:r>
          </a:p>
          <a:p>
            <a:r>
              <a:rPr lang="en-US" b="1" dirty="0">
                <a:solidFill>
                  <a:srgbClr val="0070C0"/>
                </a:solidFill>
              </a:rPr>
              <a:t>RBI Approval &amp;</a:t>
            </a:r>
            <a:r>
              <a:rPr lang="en-US" b="1" dirty="0">
                <a:solidFill>
                  <a:srgbClr val="00B050"/>
                </a:solidFill>
              </a:rPr>
              <a:t> Launch   : May 2022 (Wave 1)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17494</TotalTime>
  <Words>1401</Words>
  <Application>Microsoft Macintosh PowerPoint</Application>
  <PresentationFormat>Widescreen</PresentationFormat>
  <Paragraphs>248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187</cp:revision>
  <cp:lastPrinted>2021-01-03T16:15:59Z</cp:lastPrinted>
  <dcterms:created xsi:type="dcterms:W3CDTF">2020-06-12T02:29:26Z</dcterms:created>
  <dcterms:modified xsi:type="dcterms:W3CDTF">2021-08-14T11:22:15Z</dcterms:modified>
</cp:coreProperties>
</file>